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BD26B23-53D1-43BC-9109-C4AC86E8DC0B}">
  <a:tblStyle styleId="{ABD26B23-53D1-43BC-9109-C4AC86E8DC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font" Target="fonts/ProximaNova-italic.fntdata"/><Relationship Id="rId6" Type="http://schemas.openxmlformats.org/officeDocument/2006/relationships/slideMaster" Target="slideMasters/slideMaster2.xml"/><Relationship Id="rId18" Type="http://schemas.openxmlformats.org/officeDocument/2006/relationships/font" Target="fonts/ProximaNova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ad1181f56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1ad1181f56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1ad1181f56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1ad1181f56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ad1181f56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1ad1181f56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ad1181f56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1ad1181f56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1ad5093b74_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1ad5093b7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hyperlink" Target="https://www.loom.com/share/2f2860854bc4432782f21f0d5a2f412e?sid=6caf1aaf-7012-4e7a-8686-17867349d4e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447900" y="77265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Times New Roman"/>
                <a:ea typeface="Times New Roman"/>
                <a:cs typeface="Times New Roman"/>
                <a:sym typeface="Times New Roman"/>
              </a:rPr>
              <a:t>CytoAutoCluster: A Semi-Supervised Deep Approach for Cytometry Data Analysis</a:t>
            </a:r>
            <a:endParaRPr sz="3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J.MOHAN KUMARI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7" name="Google Shape;107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type="title"/>
          </p:nvPr>
        </p:nvSpPr>
        <p:spPr>
          <a:xfrm>
            <a:off x="161550" y="445025"/>
            <a:ext cx="867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b="1"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and Background</a:t>
            </a:r>
            <a:endParaRPr b="1"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Objective:</a:t>
            </a:r>
            <a:endParaRPr b="1"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Preprocess and analyze high-dimensional cytometry data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 semi-supervised clustering algorithms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Validate against manually gated clusters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Insight:</a:t>
            </a:r>
            <a:endParaRPr b="1"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Cytometry data analysis is critical for understanding immune profiles and biomarker discovery.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explores semi-supervised clustering algorithms, including techniques like </a:t>
            </a: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autoencoder-based feature learning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to address these challenges.</a:t>
            </a:r>
            <a:endParaRPr sz="1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/>
          <p:nvPr>
            <p:ph type="title"/>
          </p:nvPr>
        </p:nvSpPr>
        <p:spPr>
          <a:xfrm>
            <a:off x="3163225" y="229300"/>
            <a:ext cx="4656600" cy="11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Times New Roman"/>
                <a:ea typeface="Times New Roman"/>
                <a:cs typeface="Times New Roman"/>
                <a:sym typeface="Times New Roman"/>
              </a:rPr>
              <a:t> Dataset Overview</a:t>
            </a:r>
            <a:endParaRPr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18" name="Google Shape;118;p27"/>
          <p:cNvGraphicFramePr/>
          <p:nvPr/>
        </p:nvGraphicFramePr>
        <p:xfrm>
          <a:off x="952500" y="1131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{ABD26B23-53D1-43BC-9109-C4AC86E8DC0B}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/>
                        <a:t>Characteristic</a:t>
                      </a:r>
                      <a:endParaRPr b="1"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/>
                        <a:t>Details</a:t>
                      </a:r>
                      <a:endParaRPr b="1"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/>
                        <a:t>Cells (n)</a:t>
                      </a:r>
                      <a:endParaRPr b="1"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/>
                        <a:t>265,627</a:t>
                      </a:r>
                      <a:endParaRPr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/>
                        <a:t>Markers (p)</a:t>
                      </a:r>
                      <a:endParaRPr b="1"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/>
                        <a:t>32</a:t>
                      </a:r>
                      <a:endParaRPr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/>
                        <a:t>Manually Labeled Cells</a:t>
                      </a:r>
                      <a:endParaRPr b="1"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/>
                        <a:t>39% (104,184 cells)</a:t>
                      </a:r>
                      <a:endParaRPr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/>
                        <a:t>Clusters (k)</a:t>
                      </a:r>
                      <a:endParaRPr b="1"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/>
                        <a:t>14</a:t>
                      </a:r>
                      <a:endParaRPr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/>
                        <a:t>Unlabeled Cells</a:t>
                      </a:r>
                      <a:endParaRPr b="1"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/>
                        <a:t>61%(161,443 cells)</a:t>
                      </a:r>
                      <a:endParaRPr sz="1200"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19" name="Google Shape;119;p27"/>
          <p:cNvSpPr txBox="1"/>
          <p:nvPr/>
        </p:nvSpPr>
        <p:spPr>
          <a:xfrm>
            <a:off x="521125" y="4142950"/>
            <a:ext cx="8113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dataset,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Levine_32dim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, is sourced from Levine et al. (2015). It is a benchmark dataset for clustering algorithms and is publicly available on platforms like Cytobank.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27"/>
          <p:cNvSpPr txBox="1"/>
          <p:nvPr/>
        </p:nvSpPr>
        <p:spPr>
          <a:xfrm>
            <a:off x="3272650" y="3574925"/>
            <a:ext cx="3111000" cy="2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1:Dataset Details</a:t>
            </a:r>
            <a:endParaRPr b="1"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/>
          <p:nvPr>
            <p:ph type="title"/>
          </p:nvPr>
        </p:nvSpPr>
        <p:spPr>
          <a:xfrm>
            <a:off x="359325" y="394275"/>
            <a:ext cx="4045200" cy="38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Challenges in Cytometry Analysis</a:t>
            </a:r>
            <a:endParaRPr b="1"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6800"/>
          </a:p>
        </p:txBody>
      </p:sp>
      <p:sp>
        <p:nvSpPr>
          <p:cNvPr id="126" name="Google Shape;126;p28"/>
          <p:cNvSpPr txBox="1"/>
          <p:nvPr>
            <p:ph idx="2" type="body"/>
          </p:nvPr>
        </p:nvSpPr>
        <p:spPr>
          <a:xfrm>
            <a:off x="4939500" y="225925"/>
            <a:ext cx="3837000" cy="41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High Dimensionality: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Complex data with 30+ markers per cell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Noise: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Instrument variability and sample inconsistencies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Label Imbalance: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Rare cell types are underrepresented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Solution Strategy: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Semi-supervised learning, feature extraction, and robust preprocessing.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/>
          <p:nvPr/>
        </p:nvSpPr>
        <p:spPr>
          <a:xfrm>
            <a:off x="476250" y="427400"/>
            <a:ext cx="3755100" cy="40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2100"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b="1"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Preprocessing: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" sz="1900">
                <a:latin typeface="Times New Roman"/>
                <a:ea typeface="Times New Roman"/>
                <a:cs typeface="Times New Roman"/>
                <a:sym typeface="Times New Roman"/>
              </a:rPr>
              <a:t>Data normalization and exploratory analysis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" sz="1900">
                <a:latin typeface="Times New Roman"/>
                <a:ea typeface="Times New Roman"/>
                <a:cs typeface="Times New Roman"/>
                <a:sym typeface="Times New Roman"/>
              </a:rPr>
              <a:t>Handling partially labeled datasets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b="1" lang="en" sz="1900">
                <a:latin typeface="Times New Roman"/>
                <a:ea typeface="Times New Roman"/>
                <a:cs typeface="Times New Roman"/>
                <a:sym typeface="Times New Roman"/>
              </a:rPr>
              <a:t>Clustering Techniques:</a:t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" sz="1900">
                <a:latin typeface="Times New Roman"/>
                <a:ea typeface="Times New Roman"/>
                <a:cs typeface="Times New Roman"/>
                <a:sym typeface="Times New Roman"/>
              </a:rPr>
              <a:t>Autoencoder-based dimensionality reduction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" sz="1900">
                <a:latin typeface="Times New Roman"/>
                <a:ea typeface="Times New Roman"/>
                <a:cs typeface="Times New Roman"/>
                <a:sym typeface="Times New Roman"/>
              </a:rPr>
              <a:t>t-SNE visualization for cluster identification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2" name="Google Shape;13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1350" y="798226"/>
            <a:ext cx="4607850" cy="328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9"/>
          <p:cNvSpPr txBox="1"/>
          <p:nvPr/>
        </p:nvSpPr>
        <p:spPr>
          <a:xfrm>
            <a:off x="4572000" y="4127300"/>
            <a:ext cx="47259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TSNE Before Encoder Implementation</a:t>
            </a:r>
            <a:endParaRPr b="1"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 txBox="1"/>
          <p:nvPr>
            <p:ph type="title"/>
          </p:nvPr>
        </p:nvSpPr>
        <p:spPr>
          <a:xfrm>
            <a:off x="445725" y="0"/>
            <a:ext cx="83895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2400">
                <a:latin typeface="Times New Roman"/>
                <a:ea typeface="Times New Roman"/>
                <a:cs typeface="Times New Roman"/>
                <a:sym typeface="Times New Roman"/>
              </a:rPr>
              <a:t>              </a:t>
            </a:r>
            <a:r>
              <a:rPr b="1" lang="en" sz="2400">
                <a:latin typeface="Times New Roman"/>
                <a:ea typeface="Times New Roman"/>
                <a:cs typeface="Times New Roman"/>
                <a:sym typeface="Times New Roman"/>
              </a:rPr>
              <a:t>Model Architecture and Implementation</a:t>
            </a:r>
            <a:endParaRPr sz="5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Google Shape;139;p30"/>
          <p:cNvSpPr txBox="1"/>
          <p:nvPr>
            <p:ph idx="4294967295" type="subTitle"/>
          </p:nvPr>
        </p:nvSpPr>
        <p:spPr>
          <a:xfrm>
            <a:off x="377250" y="598500"/>
            <a:ext cx="8389500" cy="18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b="1"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Semi-Supervised Learning:</a:t>
            </a:r>
            <a:endParaRPr b="1"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○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Self-supervised encoder for feature extraction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○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Supervised fine-tuning with logistic regression and XGBoost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b="1"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Details:</a:t>
            </a:r>
            <a:endParaRPr b="1"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○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Batch size, epochs, optimizers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○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Handling label imbalance with class weights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0" name="Google Shape;140;p30"/>
          <p:cNvPicPr preferRelativeResize="0"/>
          <p:nvPr/>
        </p:nvPicPr>
        <p:blipFill rotWithShape="1">
          <a:blip r:embed="rId3">
            <a:alphaModFix/>
          </a:blip>
          <a:srcRect b="0" l="-5775" r="0" t="0"/>
          <a:stretch/>
        </p:blipFill>
        <p:spPr>
          <a:xfrm>
            <a:off x="445725" y="2668225"/>
            <a:ext cx="7784849" cy="228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/>
          <p:nvPr/>
        </p:nvSpPr>
        <p:spPr>
          <a:xfrm>
            <a:off x="262550" y="1326450"/>
            <a:ext cx="3864900" cy="31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Quantitative Metrics: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○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Logistic Regression Log Loss: 0.0649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○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XGBoost Log Loss: 0.0073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○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Self-Supervised Model Accuracy: 93.54%, AUROC: 99.09%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Visual Insights: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○"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t-SNE plot showcasing cluster separation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31"/>
          <p:cNvSpPr txBox="1"/>
          <p:nvPr/>
        </p:nvSpPr>
        <p:spPr>
          <a:xfrm>
            <a:off x="2361750" y="219825"/>
            <a:ext cx="44205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3100">
                <a:latin typeface="Times New Roman"/>
                <a:ea typeface="Times New Roman"/>
                <a:cs typeface="Times New Roman"/>
                <a:sym typeface="Times New Roman"/>
              </a:rPr>
              <a:t>Results and Evaluation</a:t>
            </a:r>
            <a:endParaRPr b="1"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7" name="Google Shape;14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9850" y="881625"/>
            <a:ext cx="4711751" cy="357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1"/>
          <p:cNvSpPr txBox="1"/>
          <p:nvPr/>
        </p:nvSpPr>
        <p:spPr>
          <a:xfrm>
            <a:off x="4652575" y="4480950"/>
            <a:ext cx="421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TSNE After Encoder Implementation</a:t>
            </a:r>
            <a:endParaRPr b="1"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/>
          <p:nvPr/>
        </p:nvSpPr>
        <p:spPr>
          <a:xfrm>
            <a:off x="293075" y="1037975"/>
            <a:ext cx="4475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Features: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Visualize data subsets with t-SNE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Predict cell types dynamically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Key Functions: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Encodes unlabeled data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Times New Roman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Generates predictions and visualizations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32"/>
          <p:cNvSpPr txBox="1"/>
          <p:nvPr/>
        </p:nvSpPr>
        <p:spPr>
          <a:xfrm>
            <a:off x="1581400" y="348025"/>
            <a:ext cx="5825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Gradio Interface for User Interaction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5" name="Google Shape;15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7083" y="2885075"/>
            <a:ext cx="5805743" cy="199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2"/>
          <p:cNvSpPr txBox="1"/>
          <p:nvPr/>
        </p:nvSpPr>
        <p:spPr>
          <a:xfrm>
            <a:off x="5354750" y="1037975"/>
            <a:ext cx="3260400" cy="16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Demo link:</a:t>
            </a:r>
            <a:endParaRPr b="1" sz="1800"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https://www.loom.com/share/2f2860854bc4432782f21f0d5a2f412e?sid=6caf1aaf-7012-4e7a-8686-17867349d4ee</a:t>
            </a:r>
            <a:endParaRPr b="1" sz="1800"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61" name="Google Shape;161;p33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3"/>
          <p:cNvSpPr txBox="1"/>
          <p:nvPr>
            <p:ph type="ctrTitle"/>
          </p:nvPr>
        </p:nvSpPr>
        <p:spPr>
          <a:xfrm>
            <a:off x="1020900" y="1084675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8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3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J.MOHAN KUMARI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64" name="Google Shape;164;p33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